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07FBC-C1FA-4FB6-8284-1005E15E675E}" type="datetimeFigureOut">
              <a:rPr lang="nl-NL" smtClean="0"/>
              <a:t>24-10-2016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17DF-A11F-4980-8DAB-7ACF44A31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139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07FBC-C1FA-4FB6-8284-1005E15E675E}" type="datetimeFigureOut">
              <a:rPr lang="nl-NL" smtClean="0"/>
              <a:t>24-10-2016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17DF-A11F-4980-8DAB-7ACF44A31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098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07FBC-C1FA-4FB6-8284-1005E15E675E}" type="datetimeFigureOut">
              <a:rPr lang="nl-NL" smtClean="0"/>
              <a:t>24-10-2016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17DF-A11F-4980-8DAB-7ACF44A31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155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07FBC-C1FA-4FB6-8284-1005E15E675E}" type="datetimeFigureOut">
              <a:rPr lang="nl-NL" smtClean="0"/>
              <a:t>24-10-2016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17DF-A11F-4980-8DAB-7ACF44A31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07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07FBC-C1FA-4FB6-8284-1005E15E675E}" type="datetimeFigureOut">
              <a:rPr lang="nl-NL" smtClean="0"/>
              <a:t>24-10-2016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17DF-A11F-4980-8DAB-7ACF44A31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99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07FBC-C1FA-4FB6-8284-1005E15E675E}" type="datetimeFigureOut">
              <a:rPr lang="nl-NL" smtClean="0"/>
              <a:t>24-10-2016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17DF-A11F-4980-8DAB-7ACF44A31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6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07FBC-C1FA-4FB6-8284-1005E15E675E}" type="datetimeFigureOut">
              <a:rPr lang="nl-NL" smtClean="0"/>
              <a:t>24-10-2016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17DF-A11F-4980-8DAB-7ACF44A31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258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07FBC-C1FA-4FB6-8284-1005E15E675E}" type="datetimeFigureOut">
              <a:rPr lang="nl-NL" smtClean="0"/>
              <a:t>24-10-2016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17DF-A11F-4980-8DAB-7ACF44A31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130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07FBC-C1FA-4FB6-8284-1005E15E675E}" type="datetimeFigureOut">
              <a:rPr lang="nl-NL" smtClean="0"/>
              <a:t>24-10-2016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17DF-A11F-4980-8DAB-7ACF44A31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720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07FBC-C1FA-4FB6-8284-1005E15E675E}" type="datetimeFigureOut">
              <a:rPr lang="nl-NL" smtClean="0"/>
              <a:t>24-10-2016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17DF-A11F-4980-8DAB-7ACF44A31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5045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07FBC-C1FA-4FB6-8284-1005E15E675E}" type="datetimeFigureOut">
              <a:rPr lang="nl-NL" smtClean="0"/>
              <a:t>24-10-2016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F17DF-A11F-4980-8DAB-7ACF44A31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7339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07FBC-C1FA-4FB6-8284-1005E15E675E}" type="datetimeFigureOut">
              <a:rPr lang="nl-NL" smtClean="0"/>
              <a:t>24-10-2016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F17DF-A11F-4980-8DAB-7ACF44A31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876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nl-NL" dirty="0" smtClean="0"/>
              <a:t>De industrie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31640" y="1700808"/>
            <a:ext cx="6400800" cy="1921768"/>
          </a:xfrm>
        </p:spPr>
        <p:txBody>
          <a:bodyPr/>
          <a:lstStyle/>
          <a:p>
            <a:r>
              <a:rPr lang="nl-NL" dirty="0" smtClean="0"/>
              <a:t>Productie onderneming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628900"/>
            <a:ext cx="5040560" cy="2456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320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Commerciële kostprijs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Toegestane fabricagekosten + toegestane verkoopkosten</a:t>
            </a:r>
          </a:p>
          <a:p>
            <a:endParaRPr lang="nl-NL" sz="2400" dirty="0"/>
          </a:p>
          <a:p>
            <a:r>
              <a:rPr lang="nl-NL" sz="2400" dirty="0" smtClean="0"/>
              <a:t>Als ik niets verkoop, heb ik dus alleen te maken met fabricagekosten</a:t>
            </a:r>
          </a:p>
          <a:p>
            <a:endParaRPr lang="nl-NL" sz="2400" dirty="0"/>
          </a:p>
          <a:p>
            <a:r>
              <a:rPr lang="nl-NL" sz="2400" i="1" dirty="0" smtClean="0"/>
              <a:t>Fabricage wordt veroorzaakt door hoeveel ik produceer</a:t>
            </a:r>
          </a:p>
          <a:p>
            <a:r>
              <a:rPr lang="nl-NL" sz="2400" i="1" dirty="0" smtClean="0"/>
              <a:t>Verkoop wordt veroorzaakt door hoeveel ik verkoop</a:t>
            </a:r>
          </a:p>
          <a:p>
            <a:endParaRPr lang="nl-NL" sz="2400" i="1" dirty="0"/>
          </a:p>
          <a:p>
            <a:r>
              <a:rPr lang="nl-NL" sz="2400" i="1" dirty="0" smtClean="0"/>
              <a:t>Fabricage groter dan verkoop                      Voorraad </a:t>
            </a:r>
            <a:endParaRPr lang="nl-NL" sz="2400" i="1" dirty="0"/>
          </a:p>
        </p:txBody>
      </p:sp>
      <p:sp>
        <p:nvSpPr>
          <p:cNvPr id="4" name="Ingekeepte PIJL-RECHTS 3"/>
          <p:cNvSpPr/>
          <p:nvPr/>
        </p:nvSpPr>
        <p:spPr>
          <a:xfrm>
            <a:off x="4776515" y="5060598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9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kostprijs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6528"/>
              </p:ext>
            </p:extLst>
          </p:nvPr>
        </p:nvGraphicFramePr>
        <p:xfrm>
          <a:off x="1475656" y="2852936"/>
          <a:ext cx="60960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Fabricagekostprijs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Commerciële kostprijs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lvl="1" indent="0">
                        <a:buNone/>
                      </a:pPr>
                      <a:r>
                        <a:rPr lang="nl-NL" dirty="0" smtClean="0"/>
                        <a:t>	</a:t>
                      </a:r>
                      <a:r>
                        <a:rPr lang="nl-NL" u="sng" dirty="0" smtClean="0"/>
                        <a:t>Cf </a:t>
                      </a:r>
                      <a:r>
                        <a:rPr lang="nl-NL" dirty="0" smtClean="0"/>
                        <a:t>  + </a:t>
                      </a:r>
                      <a:r>
                        <a:rPr lang="nl-NL" u="sng" dirty="0" smtClean="0"/>
                        <a:t>  </a:t>
                      </a:r>
                      <a:r>
                        <a:rPr lang="nl-NL" u="sng" dirty="0" err="1" smtClean="0"/>
                        <a:t>Vf</a:t>
                      </a:r>
                      <a:endParaRPr lang="nl-NL" u="sng" dirty="0" smtClean="0"/>
                    </a:p>
                    <a:p>
                      <a:pPr marL="0" indent="0">
                        <a:buNone/>
                      </a:pPr>
                      <a:r>
                        <a:rPr lang="nl-NL" dirty="0" smtClean="0"/>
                        <a:t>	Np     </a:t>
                      </a:r>
                      <a:r>
                        <a:rPr lang="nl-NL" dirty="0" err="1" smtClean="0"/>
                        <a:t>Bp</a:t>
                      </a:r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nl-NL" dirty="0" smtClean="0"/>
                        <a:t>	</a:t>
                      </a:r>
                      <a:r>
                        <a:rPr lang="nl-NL" u="sng" dirty="0" smtClean="0"/>
                        <a:t>C </a:t>
                      </a:r>
                      <a:r>
                        <a:rPr lang="nl-NL" dirty="0" smtClean="0"/>
                        <a:t>    +   </a:t>
                      </a:r>
                      <a:r>
                        <a:rPr lang="nl-NL" u="sng" dirty="0" smtClean="0"/>
                        <a:t>V   </a:t>
                      </a:r>
                    </a:p>
                    <a:p>
                      <a:pPr marL="0" indent="0">
                        <a:buNone/>
                      </a:pPr>
                      <a:r>
                        <a:rPr lang="nl-NL" dirty="0" smtClean="0"/>
                        <a:t>	Np       </a:t>
                      </a:r>
                      <a:r>
                        <a:rPr lang="nl-NL" dirty="0" err="1" smtClean="0"/>
                        <a:t>Bp</a:t>
                      </a:r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4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Break even 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Vf</a:t>
            </a:r>
            <a:r>
              <a:rPr lang="nl-NL" dirty="0" smtClean="0"/>
              <a:t> variabele fabricagekosten per product</a:t>
            </a:r>
          </a:p>
          <a:p>
            <a:r>
              <a:rPr lang="nl-NL" dirty="0" smtClean="0"/>
              <a:t>Vv variabele verkoopkosten per product</a:t>
            </a:r>
          </a:p>
          <a:p>
            <a:r>
              <a:rPr lang="nl-NL" dirty="0"/>
              <a:t>P = verkoopprijs</a:t>
            </a:r>
          </a:p>
          <a:p>
            <a:r>
              <a:rPr lang="nl-NL" dirty="0"/>
              <a:t>X* = break even afzet</a:t>
            </a:r>
          </a:p>
          <a:p>
            <a:r>
              <a:rPr lang="nl-NL" dirty="0"/>
              <a:t>P.X* = break even </a:t>
            </a:r>
            <a:r>
              <a:rPr lang="nl-NL" dirty="0" smtClean="0"/>
              <a:t>omzet</a:t>
            </a:r>
          </a:p>
          <a:p>
            <a:r>
              <a:rPr lang="nl-NL" dirty="0" smtClean="0"/>
              <a:t>V = </a:t>
            </a:r>
            <a:r>
              <a:rPr lang="nl-NL" dirty="0" err="1" smtClean="0"/>
              <a:t>Vf</a:t>
            </a:r>
            <a:r>
              <a:rPr lang="nl-NL" dirty="0" smtClean="0"/>
              <a:t> + Vv</a:t>
            </a:r>
          </a:p>
          <a:p>
            <a:r>
              <a:rPr lang="nl-NL" b="1" dirty="0" smtClean="0"/>
              <a:t>X* =   C / (</a:t>
            </a:r>
            <a:r>
              <a:rPr lang="nl-NL" b="1" dirty="0" err="1" smtClean="0"/>
              <a:t>p-v</a:t>
            </a:r>
            <a:r>
              <a:rPr lang="nl-NL" b="1" dirty="0" smtClean="0"/>
              <a:t>)            =           (TO = TK)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410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Verschil nacalculatie/voorcalculatie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1. Prijsverschillen </a:t>
            </a:r>
          </a:p>
          <a:p>
            <a:pPr lvl="2"/>
            <a:r>
              <a:rPr lang="nl-NL" dirty="0" smtClean="0"/>
              <a:t>(</a:t>
            </a:r>
            <a:r>
              <a:rPr lang="nl-NL" dirty="0" err="1" smtClean="0"/>
              <a:t>wp</a:t>
            </a:r>
            <a:r>
              <a:rPr lang="nl-NL" dirty="0" smtClean="0"/>
              <a:t> wijkt af van </a:t>
            </a:r>
            <a:r>
              <a:rPr lang="nl-NL" dirty="0" err="1" smtClean="0"/>
              <a:t>sp</a:t>
            </a:r>
            <a:r>
              <a:rPr lang="nl-NL" dirty="0" smtClean="0"/>
              <a:t>)</a:t>
            </a:r>
          </a:p>
          <a:p>
            <a:pPr lvl="2"/>
            <a:r>
              <a:rPr lang="nl-NL" dirty="0" smtClean="0"/>
              <a:t>uurloon</a:t>
            </a:r>
          </a:p>
          <a:p>
            <a:r>
              <a:rPr lang="nl-NL" dirty="0" smtClean="0"/>
              <a:t>2. Efficiëntieverschillen </a:t>
            </a:r>
          </a:p>
          <a:p>
            <a:pPr lvl="2"/>
            <a:r>
              <a:rPr lang="nl-NL" dirty="0" smtClean="0"/>
              <a:t>Hoeveelheidsverschillen</a:t>
            </a:r>
          </a:p>
          <a:p>
            <a:pPr lvl="2"/>
            <a:r>
              <a:rPr lang="nl-NL" dirty="0" smtClean="0"/>
              <a:t>(</a:t>
            </a:r>
            <a:r>
              <a:rPr lang="nl-NL" dirty="0" err="1" smtClean="0"/>
              <a:t>wh</a:t>
            </a:r>
            <a:r>
              <a:rPr lang="nl-NL" dirty="0" smtClean="0"/>
              <a:t> wijkt af van sh)</a:t>
            </a:r>
          </a:p>
          <a:p>
            <a:pPr lvl="2"/>
            <a:r>
              <a:rPr lang="nl-NL" dirty="0" smtClean="0"/>
              <a:t>arbeidstijd</a:t>
            </a:r>
          </a:p>
          <a:p>
            <a:r>
              <a:rPr lang="nl-NL" dirty="0" smtClean="0"/>
              <a:t>3. afrondingsverschillen</a:t>
            </a:r>
          </a:p>
          <a:p>
            <a:pPr lvl="2"/>
            <a:r>
              <a:rPr lang="nl-NL" dirty="0" smtClean="0"/>
              <a:t>Door tussendoor af te ronden (€ 33,33)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088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Verschil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Efficiëntieverschil</a:t>
            </a:r>
          </a:p>
          <a:p>
            <a:pPr lvl="1"/>
            <a:r>
              <a:rPr lang="nl-NL" dirty="0" err="1" smtClean="0"/>
              <a:t>sp</a:t>
            </a:r>
            <a:r>
              <a:rPr lang="nl-NL" dirty="0" smtClean="0"/>
              <a:t>(sh-</a:t>
            </a:r>
            <a:r>
              <a:rPr lang="nl-NL" dirty="0" err="1" smtClean="0"/>
              <a:t>wh</a:t>
            </a:r>
            <a:r>
              <a:rPr lang="nl-NL" dirty="0" smtClean="0"/>
              <a:t>) </a:t>
            </a:r>
          </a:p>
          <a:p>
            <a:pPr lvl="1"/>
            <a:r>
              <a:rPr lang="nl-NL" dirty="0" err="1"/>
              <a:t>s</a:t>
            </a:r>
            <a:r>
              <a:rPr lang="nl-NL" dirty="0" err="1" smtClean="0"/>
              <a:t>p</a:t>
            </a:r>
            <a:r>
              <a:rPr lang="nl-NL" dirty="0" smtClean="0"/>
              <a:t>*sh – </a:t>
            </a:r>
            <a:r>
              <a:rPr lang="nl-NL" dirty="0" err="1" smtClean="0"/>
              <a:t>sp</a:t>
            </a:r>
            <a:r>
              <a:rPr lang="nl-NL" dirty="0" smtClean="0"/>
              <a:t>*</a:t>
            </a:r>
            <a:r>
              <a:rPr lang="nl-NL" dirty="0" err="1" smtClean="0"/>
              <a:t>wh</a:t>
            </a:r>
            <a:endParaRPr lang="nl-NL" dirty="0" smtClean="0"/>
          </a:p>
          <a:p>
            <a:pPr marL="457200" lvl="1" indent="0">
              <a:buNone/>
            </a:pPr>
            <a:endParaRPr lang="nl-NL" dirty="0" smtClean="0"/>
          </a:p>
          <a:p>
            <a:r>
              <a:rPr lang="nl-NL" dirty="0" smtClean="0"/>
              <a:t>Prijsverschil</a:t>
            </a:r>
          </a:p>
          <a:p>
            <a:pPr lvl="1"/>
            <a:r>
              <a:rPr lang="nl-NL" dirty="0" err="1" smtClean="0"/>
              <a:t>wh</a:t>
            </a:r>
            <a:r>
              <a:rPr lang="nl-NL" dirty="0" smtClean="0"/>
              <a:t>(</a:t>
            </a:r>
            <a:r>
              <a:rPr lang="nl-NL" dirty="0" err="1" smtClean="0"/>
              <a:t>sp-wp</a:t>
            </a:r>
            <a:r>
              <a:rPr lang="nl-NL" dirty="0" smtClean="0"/>
              <a:t>)</a:t>
            </a:r>
          </a:p>
          <a:p>
            <a:pPr lvl="1"/>
            <a:r>
              <a:rPr lang="nl-NL" dirty="0" err="1" smtClean="0"/>
              <a:t>wh</a:t>
            </a:r>
            <a:r>
              <a:rPr lang="nl-NL" dirty="0" smtClean="0"/>
              <a:t>*</a:t>
            </a:r>
            <a:r>
              <a:rPr lang="nl-NL" dirty="0" err="1" smtClean="0"/>
              <a:t>sp</a:t>
            </a:r>
            <a:r>
              <a:rPr lang="nl-NL" dirty="0" smtClean="0"/>
              <a:t> – </a:t>
            </a:r>
            <a:r>
              <a:rPr lang="nl-NL" dirty="0" err="1" smtClean="0"/>
              <a:t>wh</a:t>
            </a:r>
            <a:r>
              <a:rPr lang="nl-NL" dirty="0" smtClean="0"/>
              <a:t>*</a:t>
            </a:r>
            <a:r>
              <a:rPr lang="nl-NL" dirty="0" err="1" smtClean="0"/>
              <a:t>wp</a:t>
            </a:r>
            <a:endParaRPr lang="nl-NL" dirty="0" smtClean="0"/>
          </a:p>
          <a:p>
            <a:pPr lvl="1"/>
            <a:endParaRPr lang="nl-NL" dirty="0"/>
          </a:p>
          <a:p>
            <a:pPr marL="457200" lvl="1" indent="0">
              <a:buNone/>
            </a:pPr>
            <a:r>
              <a:rPr lang="nl-NL" dirty="0" smtClean="0"/>
              <a:t>Efficiëntieverschil + prijsverschil = totaal verschil</a:t>
            </a:r>
          </a:p>
        </p:txBody>
      </p:sp>
    </p:spTree>
    <p:extLst>
      <p:ext uri="{BB962C8B-B14F-4D97-AF65-F5344CB8AC3E}">
        <p14:creationId xmlns:p14="http://schemas.microsoft.com/office/powerpoint/2010/main" val="253196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Budgetresultaat op constante fabricagekosten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Bezettingsverschil</a:t>
            </a:r>
          </a:p>
          <a:p>
            <a:pPr lvl="1"/>
            <a:r>
              <a:rPr lang="nl-NL" dirty="0" smtClean="0"/>
              <a:t>Wanneer werkelijk aantal machine-uren afwijkt van normaal aantal machine uren.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2605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Efficiëntieverschil CK</a:t>
            </a:r>
          </a:p>
          <a:p>
            <a:pPr lvl="1"/>
            <a:r>
              <a:rPr lang="nl-NL" dirty="0" smtClean="0"/>
              <a:t>(</a:t>
            </a:r>
            <a:r>
              <a:rPr lang="nl-NL" dirty="0" err="1" smtClean="0"/>
              <a:t>Su-Wu</a:t>
            </a:r>
            <a:r>
              <a:rPr lang="nl-NL" dirty="0" smtClean="0"/>
              <a:t>) * standaard machine uurtarief 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3427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Onderneming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Niet productie onderneming</a:t>
            </a:r>
          </a:p>
          <a:p>
            <a:pPr marL="1257300" lvl="4" indent="-342900"/>
            <a:r>
              <a:rPr lang="nl-NL" sz="2400" dirty="0" smtClean="0"/>
              <a:t>Eenmanszaak, vof, nv, ver en stichting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Productie onderneming </a:t>
            </a:r>
          </a:p>
          <a:p>
            <a:pPr lvl="2"/>
            <a:r>
              <a:rPr lang="nl-NL" dirty="0" smtClean="0"/>
              <a:t>Industrie </a:t>
            </a:r>
          </a:p>
        </p:txBody>
      </p:sp>
    </p:spTree>
    <p:extLst>
      <p:ext uri="{BB962C8B-B14F-4D97-AF65-F5344CB8AC3E}">
        <p14:creationId xmlns:p14="http://schemas.microsoft.com/office/powerpoint/2010/main" val="220126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Input/ output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Input					output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492896"/>
            <a:ext cx="2791197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92896"/>
            <a:ext cx="2895600" cy="1975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IJL-RECHTS 3"/>
          <p:cNvSpPr/>
          <p:nvPr/>
        </p:nvSpPr>
        <p:spPr>
          <a:xfrm>
            <a:off x="3434275" y="3140968"/>
            <a:ext cx="1851066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845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Balans/resultatenrekening industrie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Machines </a:t>
            </a:r>
          </a:p>
          <a:p>
            <a:r>
              <a:rPr lang="nl-NL" dirty="0" smtClean="0"/>
              <a:t>Grond en hulpstoffen kosten</a:t>
            </a:r>
          </a:p>
          <a:p>
            <a:r>
              <a:rPr lang="nl-NL" dirty="0" smtClean="0"/>
              <a:t>Fabricagekosten</a:t>
            </a:r>
          </a:p>
          <a:p>
            <a:r>
              <a:rPr lang="nl-NL" dirty="0" smtClean="0"/>
              <a:t>Grondstoffenvoorraad </a:t>
            </a:r>
          </a:p>
          <a:p>
            <a:r>
              <a:rPr lang="nl-NL" dirty="0" smtClean="0"/>
              <a:t>Kosten grondstofverbruik (machines)</a:t>
            </a:r>
          </a:p>
          <a:p>
            <a:r>
              <a:rPr lang="nl-NL" dirty="0" smtClean="0"/>
              <a:t>Afvalbewerking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803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 vreemd vermogen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Interestkosten vreemd vermogen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Interestkosten eigen vermogen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sz="2000" u="sng" dirty="0" smtClean="0"/>
              <a:t>Investering begin v/h jaar + investering eind v/h jaar </a:t>
            </a:r>
            <a:r>
              <a:rPr lang="nl-NL" sz="2000" dirty="0"/>
              <a:t> </a:t>
            </a:r>
            <a:r>
              <a:rPr lang="nl-NL" sz="2000" dirty="0" smtClean="0"/>
              <a:t>    * de interest</a:t>
            </a:r>
          </a:p>
          <a:p>
            <a:pPr marL="2743200" lvl="6" indent="0">
              <a:buNone/>
            </a:pPr>
            <a:r>
              <a:rPr lang="nl-NL" dirty="0" smtClean="0"/>
              <a:t>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010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Afschrijvingen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/>
              <a:t>	</a:t>
            </a:r>
            <a:r>
              <a:rPr lang="nl-NL" b="1" dirty="0" smtClean="0"/>
              <a:t>Afschrijvingskosten</a:t>
            </a:r>
          </a:p>
          <a:p>
            <a:pPr marL="0" indent="0">
              <a:buNone/>
            </a:pPr>
            <a:endParaRPr lang="nl-NL" b="1" dirty="0" smtClean="0"/>
          </a:p>
          <a:p>
            <a:pPr marL="457200" lvl="1" indent="0">
              <a:buNone/>
            </a:pPr>
            <a:r>
              <a:rPr lang="nl-NL" dirty="0" smtClean="0"/>
              <a:t>	</a:t>
            </a:r>
            <a:r>
              <a:rPr lang="nl-NL" u="sng" dirty="0" smtClean="0"/>
              <a:t>Aanschaf – restwaarde</a:t>
            </a:r>
            <a:r>
              <a:rPr lang="nl-NL" dirty="0" smtClean="0"/>
              <a:t>   </a:t>
            </a:r>
            <a:endParaRPr lang="nl-NL" u="sng" dirty="0" smtClean="0"/>
          </a:p>
          <a:p>
            <a:pPr marL="457200" lvl="1" indent="0">
              <a:buNone/>
            </a:pPr>
            <a:r>
              <a:rPr lang="nl-NL" dirty="0" smtClean="0"/>
              <a:t>               tijdsduur</a:t>
            </a:r>
          </a:p>
          <a:p>
            <a:pPr marL="457200" lvl="1" indent="0">
              <a:buNone/>
            </a:pPr>
            <a:endParaRPr lang="nl-NL" dirty="0"/>
          </a:p>
          <a:p>
            <a:pPr marL="457200" lvl="1" indent="0">
              <a:buNone/>
            </a:pPr>
            <a:r>
              <a:rPr lang="nl-NL" sz="3200" b="1" dirty="0" smtClean="0"/>
              <a:t>	Gemiddeld geïnvesteerd vermogen</a:t>
            </a:r>
          </a:p>
          <a:p>
            <a:pPr marL="457200" lvl="1" indent="0">
              <a:buNone/>
            </a:pPr>
            <a:endParaRPr lang="nl-NL" dirty="0"/>
          </a:p>
          <a:p>
            <a:pPr marL="457200" lvl="1" indent="0">
              <a:buNone/>
            </a:pPr>
            <a:r>
              <a:rPr lang="nl-NL" dirty="0" smtClean="0"/>
              <a:t>	</a:t>
            </a:r>
            <a:r>
              <a:rPr lang="nl-NL" u="sng" dirty="0" smtClean="0"/>
              <a:t>Aanschaffingsprijs + restwaarde</a:t>
            </a:r>
          </a:p>
          <a:p>
            <a:pPr marL="457200" lvl="1" indent="0">
              <a:buNone/>
            </a:pPr>
            <a:r>
              <a:rPr lang="nl-NL" dirty="0" smtClean="0"/>
              <a:t>			2</a:t>
            </a:r>
          </a:p>
        </p:txBody>
      </p:sp>
    </p:spTree>
    <p:extLst>
      <p:ext uri="{BB962C8B-B14F-4D97-AF65-F5344CB8AC3E}">
        <p14:creationId xmlns:p14="http://schemas.microsoft.com/office/powerpoint/2010/main" val="45456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kostprijs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Constante kosten(CK) per product + variabele kosten (VK) per product </a:t>
            </a:r>
          </a:p>
          <a:p>
            <a:r>
              <a:rPr lang="nl-NL" dirty="0" smtClean="0"/>
              <a:t>Als de productie stijgt zal de kostprijs omlaag gaan.</a:t>
            </a:r>
          </a:p>
          <a:p>
            <a:r>
              <a:rPr lang="nl-NL" dirty="0" smtClean="0"/>
              <a:t>CK altijd delen door de normale productie</a:t>
            </a:r>
          </a:p>
          <a:p>
            <a:r>
              <a:rPr lang="nl-NL" dirty="0" smtClean="0"/>
              <a:t>VK altijd delen door de begrote productie</a:t>
            </a:r>
          </a:p>
          <a:p>
            <a:r>
              <a:rPr lang="nl-NL" u="sng" dirty="0" smtClean="0"/>
              <a:t>VK </a:t>
            </a:r>
            <a:r>
              <a:rPr lang="nl-NL" dirty="0" smtClean="0"/>
              <a:t>+ </a:t>
            </a:r>
            <a:r>
              <a:rPr lang="nl-NL" u="sng" dirty="0" smtClean="0"/>
              <a:t>CK</a:t>
            </a:r>
            <a:r>
              <a:rPr lang="nl-NL" dirty="0" smtClean="0"/>
              <a:t> =        Kostprijs</a:t>
            </a:r>
          </a:p>
          <a:p>
            <a:pPr marL="0" indent="0">
              <a:buNone/>
            </a:pPr>
            <a:r>
              <a:rPr lang="nl-NL" dirty="0" smtClean="0"/>
              <a:t>    BP    NP</a:t>
            </a:r>
          </a:p>
        </p:txBody>
      </p:sp>
    </p:spTree>
    <p:extLst>
      <p:ext uri="{BB962C8B-B14F-4D97-AF65-F5344CB8AC3E}">
        <p14:creationId xmlns:p14="http://schemas.microsoft.com/office/powerpoint/2010/main" val="78259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Kostprijs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Volledige bezetting</a:t>
            </a:r>
          </a:p>
          <a:p>
            <a:pPr lvl="1"/>
            <a:r>
              <a:rPr lang="nl-NL" dirty="0" err="1" smtClean="0"/>
              <a:t>Bp</a:t>
            </a:r>
            <a:r>
              <a:rPr lang="nl-NL" dirty="0" smtClean="0"/>
              <a:t>=Np</a:t>
            </a:r>
          </a:p>
          <a:p>
            <a:r>
              <a:rPr lang="nl-NL" dirty="0" smtClean="0"/>
              <a:t>Overbezetting</a:t>
            </a:r>
          </a:p>
          <a:p>
            <a:pPr lvl="1"/>
            <a:r>
              <a:rPr lang="nl-NL" dirty="0" smtClean="0"/>
              <a:t>Begrote productie is hoger dan normale productie </a:t>
            </a:r>
          </a:p>
          <a:p>
            <a:r>
              <a:rPr lang="nl-NL" dirty="0" smtClean="0"/>
              <a:t>Onderbezetting</a:t>
            </a:r>
          </a:p>
          <a:p>
            <a:pPr lvl="1"/>
            <a:r>
              <a:rPr lang="nl-NL" dirty="0" smtClean="0"/>
              <a:t>Begrote productie is lager dan de normale productie</a:t>
            </a:r>
          </a:p>
          <a:p>
            <a:pPr marL="457200" lvl="1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54164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Bezettingsresultaat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nl-NL" dirty="0" smtClean="0"/>
              <a:t>	</a:t>
            </a:r>
            <a:r>
              <a:rPr lang="nl-NL" dirty="0"/>
              <a:t>	 </a:t>
            </a:r>
            <a:r>
              <a:rPr lang="nl-NL" dirty="0" smtClean="0"/>
              <a:t>      </a:t>
            </a:r>
            <a:r>
              <a:rPr lang="nl-NL" u="sng" dirty="0" smtClean="0"/>
              <a:t>CK</a:t>
            </a:r>
            <a:endParaRPr lang="nl-NL" dirty="0" smtClean="0"/>
          </a:p>
          <a:p>
            <a:pPr>
              <a:spcBef>
                <a:spcPts val="0"/>
              </a:spcBef>
            </a:pPr>
            <a:r>
              <a:rPr lang="nl-NL" dirty="0" smtClean="0"/>
              <a:t>(</a:t>
            </a:r>
            <a:r>
              <a:rPr lang="nl-NL" dirty="0" err="1" smtClean="0"/>
              <a:t>Bp</a:t>
            </a:r>
            <a:r>
              <a:rPr lang="nl-NL" dirty="0" smtClean="0"/>
              <a:t> – Np) *   Np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944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302</Words>
  <Application>Microsoft Office PowerPoint</Application>
  <PresentationFormat>Diavoorstelling (4:3)</PresentationFormat>
  <Paragraphs>101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Kantoorthema</vt:lpstr>
      <vt:lpstr>De industrie</vt:lpstr>
      <vt:lpstr>Onderneming </vt:lpstr>
      <vt:lpstr>Input/ output</vt:lpstr>
      <vt:lpstr>Balans/resultatenrekening industrie</vt:lpstr>
      <vt:lpstr>Kosten vreemd vermogen</vt:lpstr>
      <vt:lpstr>Afschrijvingen</vt:lpstr>
      <vt:lpstr>De kostprijs</vt:lpstr>
      <vt:lpstr>Kostprijs </vt:lpstr>
      <vt:lpstr>Bezettingsresultaat </vt:lpstr>
      <vt:lpstr>Commerciële kostprijs</vt:lpstr>
      <vt:lpstr>kostprijs</vt:lpstr>
      <vt:lpstr>Break even analyse</vt:lpstr>
      <vt:lpstr>Verschil nacalculatie/voorcalculatie</vt:lpstr>
      <vt:lpstr>Verschil</vt:lpstr>
      <vt:lpstr>Budgetresultaat op constante fabricagekosten</vt:lpstr>
      <vt:lpstr>PowerPoint-presentatie</vt:lpstr>
    </vt:vector>
  </TitlesOfParts>
  <Company>GOON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industrie</dc:title>
  <dc:creator>Alberts, R.J.</dc:creator>
  <cp:lastModifiedBy>Alberts, R.J.</cp:lastModifiedBy>
  <cp:revision>24</cp:revision>
  <dcterms:created xsi:type="dcterms:W3CDTF">2016-08-31T14:30:30Z</dcterms:created>
  <dcterms:modified xsi:type="dcterms:W3CDTF">2016-10-24T12:32:38Z</dcterms:modified>
</cp:coreProperties>
</file>